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160" autoAdjust="0"/>
  </p:normalViewPr>
  <p:slideViewPr>
    <p:cSldViewPr snapToGrid="0">
      <p:cViewPr varScale="1">
        <p:scale>
          <a:sx n="68" d="100"/>
          <a:sy n="68" d="100"/>
        </p:scale>
        <p:origin x="804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75077-A074-4E8C-B45E-964494945228}" type="datetimeFigureOut">
              <a:rPr lang="en-US"/>
              <a:t>10/4/2016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4C80B-8910-445E-8D30-7A590951118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1254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48A4-4B96-49F4-8C25-4C9D06114B2C}" type="datetimeFigureOut">
              <a:rPr lang="en-US"/>
              <a:t>10/4/2016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1F1E7-4EFD-4BFF-B438-FCD52FD36B1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356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1F1E7-4EFD-4BFF-B438-FCD52FD36B17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2483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4572000"/>
            <a:ext cx="121920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740333"/>
            <a:ext cx="10972800" cy="1263534"/>
          </a:xfrm>
        </p:spPr>
        <p:txBody>
          <a:bodyPr anchor="ctr">
            <a:normAutofit/>
          </a:bodyPr>
          <a:lstStyle>
            <a:lvl1pPr algn="l">
              <a:defRPr sz="58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103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286500"/>
            <a:ext cx="10972800" cy="45720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9" name="Picture 8" descr="Closeup of test tube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0"/>
            <a:ext cx="12188952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55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9310254" y="0"/>
            <a:ext cx="28817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310254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86900" y="685800"/>
            <a:ext cx="2324100" cy="5486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685800"/>
            <a:ext cx="8105775" cy="54863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64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308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92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53095"/>
            <a:ext cx="10972800" cy="2286000"/>
          </a:xfrm>
        </p:spPr>
        <p:txBody>
          <a:bodyPr anchor="b">
            <a:normAutofit/>
          </a:bodyPr>
          <a:lstStyle>
            <a:lvl1pPr>
              <a:defRPr sz="5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7531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250" y="5864054"/>
            <a:ext cx="10972800" cy="45004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724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091" y="1714501"/>
            <a:ext cx="4752109" cy="44577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23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032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032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06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59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10/4/2016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63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19" y="465512"/>
            <a:ext cx="350616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0519" y="3746500"/>
            <a:ext cx="3506162" cy="24257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0" y="465513"/>
            <a:ext cx="7048500" cy="5935287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020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4267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466344"/>
            <a:ext cx="350215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48" y="3749040"/>
            <a:ext cx="3502152" cy="242316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309872" y="0"/>
            <a:ext cx="7882128" cy="6858000"/>
          </a:xfrm>
        </p:spPr>
        <p:txBody>
          <a:bodyPr tIns="7315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493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12192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12700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71600"/>
            <a:ext cx="12192000" cy="0"/>
          </a:xfrm>
          <a:prstGeom prst="line">
            <a:avLst/>
          </a:prstGeom>
          <a:ln w="762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" y="6394450"/>
            <a:ext cx="52387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F4C9F40-B079-4B71-A627-7266DFEA7F03}" type="slidenum">
              <a:rPr/>
              <a:p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402902D-A5F5-4D7D-AAA7-32469BA0BC4D}" type="datetimeFigureOut">
              <a:rPr lang="en-US"/>
              <a:pPr/>
              <a:t>10/4/2016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595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ts val="2200"/>
        </a:spcBef>
        <a:buClr>
          <a:schemeClr val="tx1">
            <a:lumMod val="65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ts val="1600"/>
        </a:spcBef>
        <a:buClr>
          <a:schemeClr val="tx1">
            <a:lumMod val="65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ts val="1200"/>
        </a:spcBef>
        <a:buClr>
          <a:schemeClr val="tx1">
            <a:lumMod val="65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ts val="10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17320" indent="-228600" algn="l" defTabSz="914400" rtl="0" eaLnBrk="1" latinLnBrk="0" hangingPunct="1">
        <a:spcBef>
          <a:spcPts val="8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Polymer Jeopardy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Courtney Ritchie, Makayla Mallery, John Fougere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8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Naming-- 300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5092505" y="1983544"/>
            <a:ext cx="5359790" cy="37982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311057"/>
            <a:ext cx="4876800" cy="3143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2311057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 the following: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1133340" y="336217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Polypropylene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2115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Naming-- 400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270456" y="1631853"/>
            <a:ext cx="9379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What are the </a:t>
            </a:r>
            <a:r>
              <a:rPr lang="en-CA" dirty="0"/>
              <a:t>polymers synthesized from the same reactions used to make simple </a:t>
            </a:r>
            <a:r>
              <a:rPr lang="en-CA" dirty="0" smtClean="0"/>
              <a:t>amides</a:t>
            </a:r>
            <a:r>
              <a:rPr lang="en-CA" dirty="0"/>
              <a:t>;</a:t>
            </a:r>
            <a:endParaRPr lang="en-CA" dirty="0" smtClean="0"/>
          </a:p>
          <a:p>
            <a:r>
              <a:rPr lang="en-CA" dirty="0"/>
              <a:t>b</a:t>
            </a:r>
            <a:r>
              <a:rPr lang="en-CA" dirty="0" smtClean="0"/>
              <a:t>ut </a:t>
            </a:r>
            <a:r>
              <a:rPr lang="en-CA" dirty="0"/>
              <a:t>the repeating units are </a:t>
            </a:r>
            <a:r>
              <a:rPr lang="en-CA" dirty="0" smtClean="0"/>
              <a:t>alternating</a:t>
            </a:r>
            <a:r>
              <a:rPr lang="en-CA" dirty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0843" y="288387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Polyamides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6290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Naming-- 500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308295" y="2096086"/>
            <a:ext cx="7494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prefix used is derived from what Greek word? (Either one will work)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308295" y="261013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Polus or Polloi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9200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Polymers -- 100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1066800" y="1659988"/>
            <a:ext cx="921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 polymers are prepared by the reaction of Alkene monomers in how many steps?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1996225" y="261659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285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Polymers -- 200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942535" y="2110154"/>
            <a:ext cx="10187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majority of addition polymers consist of monomers containing a _____ bond between carbons.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996225" y="320743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Double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381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Polymers -- 300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701040" y="1842867"/>
            <a:ext cx="725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a substance splits into two parts what are the two parts called?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209822" y="270099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Radicals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116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Polymers -- 400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1066800" y="2053883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causes termination to occur?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209822" y="2700997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combination of 2 free radicals.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966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Polymers -- 500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735" y="2278574"/>
            <a:ext cx="3888441" cy="23148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437" y="1955409"/>
            <a:ext cx="8092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shown structural diagram, w, x, y and z can be one of 4 different things.</a:t>
            </a:r>
            <a:br>
              <a:rPr lang="en-US" dirty="0" smtClean="0"/>
            </a:br>
            <a:r>
              <a:rPr lang="en-US" dirty="0" smtClean="0"/>
              <a:t>Name 2 of the things they can be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06437" y="3094892"/>
            <a:ext cx="3454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Hydrogen Atoms</a:t>
            </a:r>
            <a:br>
              <a:rPr lang="en-US" dirty="0" smtClean="0"/>
            </a:br>
            <a:r>
              <a:rPr lang="en-US" dirty="0" smtClean="0"/>
              <a:t>Halogen Atoms</a:t>
            </a:r>
            <a:br>
              <a:rPr lang="en-US" dirty="0" smtClean="0"/>
            </a:br>
            <a:r>
              <a:rPr lang="en-US" dirty="0" smtClean="0"/>
              <a:t>Alkyl Group</a:t>
            </a:r>
            <a:br>
              <a:rPr lang="en-US" dirty="0" smtClean="0"/>
            </a:br>
            <a:r>
              <a:rPr lang="en-US" dirty="0" smtClean="0"/>
              <a:t>Another carbon with side chains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594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Condensation </a:t>
            </a:r>
            <a:r>
              <a:rPr lang="en-US" dirty="0" smtClean="0"/>
              <a:t>Polymers / Ionic Polymerization </a:t>
            </a:r>
            <a:r>
              <a:rPr lang="en-US" dirty="0" smtClean="0"/>
              <a:t>-- 100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815926" y="2039815"/>
            <a:ext cx="8513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Though Anions (-), cations (+) and free radicals can be used to initiate a reaction, </a:t>
            </a:r>
            <a:endParaRPr lang="en-CA" dirty="0" smtClean="0"/>
          </a:p>
          <a:p>
            <a:r>
              <a:rPr lang="en-CA" dirty="0" smtClean="0"/>
              <a:t>they </a:t>
            </a:r>
            <a:r>
              <a:rPr lang="en-CA" dirty="0"/>
              <a:t>are not </a:t>
            </a:r>
            <a:r>
              <a:rPr lang="en-CA" dirty="0" smtClean="0"/>
              <a:t>what?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294228" y="308082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Interchangeable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229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Condensation Polymers / Ionic Polymerization </a:t>
            </a:r>
            <a:r>
              <a:rPr lang="en-US" dirty="0" smtClean="0"/>
              <a:t>-- 200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1209822" y="2096086"/>
            <a:ext cx="709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3 things are required to start an ionic polymerization reaction?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1491175" y="2982351"/>
            <a:ext cx="385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Cations, Anions, and </a:t>
            </a:r>
            <a:r>
              <a:rPr lang="en-US" dirty="0"/>
              <a:t>F</a:t>
            </a:r>
            <a:r>
              <a:rPr lang="en-US" dirty="0" smtClean="0"/>
              <a:t>ree Radicals.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384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86265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100</a:t>
            </a:r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2409595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2</a:t>
            </a:r>
            <a:r>
              <a:rPr 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00</a:t>
            </a:r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" y="3332925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3</a:t>
            </a:r>
            <a:r>
              <a:rPr 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00</a:t>
            </a:r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256255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4</a:t>
            </a:r>
            <a:r>
              <a:rPr 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00</a:t>
            </a:r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" y="5179585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5</a:t>
            </a:r>
            <a:r>
              <a:rPr 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00</a:t>
            </a:r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 rot="19139066">
            <a:off x="1688051" y="466954"/>
            <a:ext cx="1641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General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 rot="19139066">
            <a:off x="3466422" y="363487"/>
            <a:ext cx="15969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Naming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 rot="19139066">
            <a:off x="5552402" y="140588"/>
            <a:ext cx="168347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Addition</a:t>
            </a:r>
            <a:br>
              <a:rPr lang="en-US" sz="28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</a:br>
            <a:r>
              <a:rPr lang="en-US" sz="28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Polymers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1697672" y="162658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 rot="19139066">
            <a:off x="7887039" y="372979"/>
            <a:ext cx="17684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Condensation</a:t>
            </a:r>
            <a:br>
              <a:rPr lang="en-US" sz="20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</a:br>
            <a:r>
              <a:rPr lang="en-US" sz="20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Polymers</a:t>
            </a:r>
            <a:endParaRPr lang="en-US" sz="2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 rot="19139066">
            <a:off x="8775603" y="84948"/>
            <a:ext cx="15279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Ionic</a:t>
            </a:r>
            <a:br>
              <a:rPr lang="en-US" sz="16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</a:br>
            <a:r>
              <a:rPr lang="en-US" sz="16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Polymerization</a:t>
            </a:r>
            <a:endParaRPr lang="en-US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1639930" y="1485076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Rectangle 15">
            <a:hlinkClick r:id="rId4" action="ppaction://hlinksldjump"/>
          </p:cNvPr>
          <p:cNvSpPr/>
          <p:nvPr/>
        </p:nvSpPr>
        <p:spPr>
          <a:xfrm>
            <a:off x="1695200" y="254991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hlinkClick r:id="rId5" action="ppaction://hlinksldjump"/>
          </p:cNvPr>
          <p:cNvSpPr/>
          <p:nvPr/>
        </p:nvSpPr>
        <p:spPr>
          <a:xfrm>
            <a:off x="1696592" y="347324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hlinkClick r:id="rId6" action="ppaction://hlinksldjump"/>
          </p:cNvPr>
          <p:cNvSpPr/>
          <p:nvPr/>
        </p:nvSpPr>
        <p:spPr>
          <a:xfrm>
            <a:off x="1689810" y="439657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hlinkClick r:id="rId7" action="ppaction://hlinksldjump"/>
          </p:cNvPr>
          <p:cNvSpPr/>
          <p:nvPr/>
        </p:nvSpPr>
        <p:spPr>
          <a:xfrm>
            <a:off x="1689810" y="531990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Multiply 19"/>
          <p:cNvSpPr/>
          <p:nvPr/>
        </p:nvSpPr>
        <p:spPr>
          <a:xfrm>
            <a:off x="1639930" y="2412555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Multiply 20"/>
          <p:cNvSpPr/>
          <p:nvPr/>
        </p:nvSpPr>
        <p:spPr>
          <a:xfrm>
            <a:off x="1665720" y="3352744"/>
            <a:ext cx="914400" cy="898367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Multiply 21"/>
          <p:cNvSpPr/>
          <p:nvPr/>
        </p:nvSpPr>
        <p:spPr>
          <a:xfrm>
            <a:off x="1651651" y="4267149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Multiply 22"/>
          <p:cNvSpPr/>
          <p:nvPr/>
        </p:nvSpPr>
        <p:spPr>
          <a:xfrm>
            <a:off x="1651650" y="5195614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Rectangle 23">
            <a:hlinkClick r:id="rId8" action="ppaction://hlinksldjump"/>
          </p:cNvPr>
          <p:cNvSpPr/>
          <p:nvPr/>
        </p:nvSpPr>
        <p:spPr>
          <a:xfrm>
            <a:off x="3790839" y="168635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>
            <a:hlinkClick r:id="rId9" action="ppaction://hlinksldjump"/>
          </p:cNvPr>
          <p:cNvSpPr/>
          <p:nvPr/>
        </p:nvSpPr>
        <p:spPr>
          <a:xfrm>
            <a:off x="3790839" y="2582385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ectangle 25">
            <a:hlinkClick r:id="rId10" action="ppaction://hlinksldjump"/>
          </p:cNvPr>
          <p:cNvSpPr/>
          <p:nvPr/>
        </p:nvSpPr>
        <p:spPr>
          <a:xfrm>
            <a:off x="3790839" y="3514557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hlinkClick r:id="rId11" action="ppaction://hlinksldjump"/>
          </p:cNvPr>
          <p:cNvSpPr/>
          <p:nvPr/>
        </p:nvSpPr>
        <p:spPr>
          <a:xfrm>
            <a:off x="3793942" y="4428339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hlinkClick r:id="rId12" action="ppaction://hlinksldjump"/>
          </p:cNvPr>
          <p:cNvSpPr/>
          <p:nvPr/>
        </p:nvSpPr>
        <p:spPr>
          <a:xfrm>
            <a:off x="3790839" y="5365444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Multiply 28"/>
          <p:cNvSpPr/>
          <p:nvPr/>
        </p:nvSpPr>
        <p:spPr>
          <a:xfrm>
            <a:off x="3743507" y="1550500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Multiply 29"/>
          <p:cNvSpPr/>
          <p:nvPr/>
        </p:nvSpPr>
        <p:spPr>
          <a:xfrm>
            <a:off x="3761239" y="2459246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" name="Multiply 30"/>
          <p:cNvSpPr/>
          <p:nvPr/>
        </p:nvSpPr>
        <p:spPr>
          <a:xfrm>
            <a:off x="3761231" y="3373645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Multiply 31"/>
          <p:cNvSpPr/>
          <p:nvPr/>
        </p:nvSpPr>
        <p:spPr>
          <a:xfrm>
            <a:off x="3747167" y="4288046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Multiply 32"/>
          <p:cNvSpPr/>
          <p:nvPr/>
        </p:nvSpPr>
        <p:spPr>
          <a:xfrm>
            <a:off x="3747167" y="5230584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Rectangle 34">
            <a:hlinkClick r:id="rId13" action="ppaction://hlinksldjump"/>
          </p:cNvPr>
          <p:cNvSpPr/>
          <p:nvPr/>
        </p:nvSpPr>
        <p:spPr>
          <a:xfrm>
            <a:off x="5940143" y="1665847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hlinkClick r:id="rId14" action="ppaction://hlinksldjump"/>
          </p:cNvPr>
          <p:cNvSpPr/>
          <p:nvPr/>
        </p:nvSpPr>
        <p:spPr>
          <a:xfrm>
            <a:off x="5919945" y="2559945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ectangle 36">
            <a:hlinkClick r:id="rId15" action="ppaction://hlinksldjump"/>
          </p:cNvPr>
          <p:cNvSpPr/>
          <p:nvPr/>
        </p:nvSpPr>
        <p:spPr>
          <a:xfrm>
            <a:off x="5917101" y="350083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Rectangle 37">
            <a:hlinkClick r:id="rId16" action="ppaction://hlinksldjump"/>
          </p:cNvPr>
          <p:cNvSpPr/>
          <p:nvPr/>
        </p:nvSpPr>
        <p:spPr>
          <a:xfrm>
            <a:off x="5917101" y="4410963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ectangle 38">
            <a:hlinkClick r:id="rId17" action="ppaction://hlinksldjump"/>
          </p:cNvPr>
          <p:cNvSpPr/>
          <p:nvPr/>
        </p:nvSpPr>
        <p:spPr>
          <a:xfrm>
            <a:off x="5917101" y="5363127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Multiply 39"/>
          <p:cNvSpPr/>
          <p:nvPr/>
        </p:nvSpPr>
        <p:spPr>
          <a:xfrm>
            <a:off x="5879585" y="1529996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1" name="Multiply 40"/>
          <p:cNvSpPr/>
          <p:nvPr/>
        </p:nvSpPr>
        <p:spPr>
          <a:xfrm>
            <a:off x="5870193" y="2417041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Multiply 41"/>
          <p:cNvSpPr/>
          <p:nvPr/>
        </p:nvSpPr>
        <p:spPr>
          <a:xfrm>
            <a:off x="5870189" y="3359583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3" name="Multiply 42"/>
          <p:cNvSpPr/>
          <p:nvPr/>
        </p:nvSpPr>
        <p:spPr>
          <a:xfrm>
            <a:off x="5884254" y="4273977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" name="Multiply 43"/>
          <p:cNvSpPr/>
          <p:nvPr/>
        </p:nvSpPr>
        <p:spPr>
          <a:xfrm>
            <a:off x="5884260" y="5230582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8" name="Rectangle 67">
            <a:hlinkClick r:id="rId18" action="ppaction://hlinksldjump"/>
          </p:cNvPr>
          <p:cNvSpPr/>
          <p:nvPr/>
        </p:nvSpPr>
        <p:spPr>
          <a:xfrm>
            <a:off x="8215187" y="166136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Rectangle 68">
            <a:hlinkClick r:id="rId19" action="ppaction://hlinksldjump"/>
          </p:cNvPr>
          <p:cNvSpPr/>
          <p:nvPr/>
        </p:nvSpPr>
        <p:spPr>
          <a:xfrm>
            <a:off x="8194989" y="2555459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ectangle 69">
            <a:hlinkClick r:id="rId20" action="ppaction://hlinksldjump"/>
          </p:cNvPr>
          <p:cNvSpPr/>
          <p:nvPr/>
        </p:nvSpPr>
        <p:spPr>
          <a:xfrm>
            <a:off x="8192145" y="3496345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Rectangle 70">
            <a:hlinkClick r:id="rId21" action="ppaction://hlinksldjump"/>
          </p:cNvPr>
          <p:cNvSpPr/>
          <p:nvPr/>
        </p:nvSpPr>
        <p:spPr>
          <a:xfrm>
            <a:off x="8192145" y="4406477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Rectangle 71">
            <a:hlinkClick r:id="rId22" action="ppaction://hlinksldjump"/>
          </p:cNvPr>
          <p:cNvSpPr/>
          <p:nvPr/>
        </p:nvSpPr>
        <p:spPr>
          <a:xfrm>
            <a:off x="8192145" y="5358641"/>
            <a:ext cx="796866" cy="642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Multiply 72"/>
          <p:cNvSpPr/>
          <p:nvPr/>
        </p:nvSpPr>
        <p:spPr>
          <a:xfrm>
            <a:off x="8154629" y="1525510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4" name="Multiply 73"/>
          <p:cNvSpPr/>
          <p:nvPr/>
        </p:nvSpPr>
        <p:spPr>
          <a:xfrm>
            <a:off x="8145237" y="2426623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5" name="Multiply 74"/>
          <p:cNvSpPr/>
          <p:nvPr/>
        </p:nvSpPr>
        <p:spPr>
          <a:xfrm>
            <a:off x="8145233" y="3369165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6" name="Multiply 75"/>
          <p:cNvSpPr/>
          <p:nvPr/>
        </p:nvSpPr>
        <p:spPr>
          <a:xfrm>
            <a:off x="8145230" y="4283559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7" name="Multiply 76"/>
          <p:cNvSpPr/>
          <p:nvPr/>
        </p:nvSpPr>
        <p:spPr>
          <a:xfrm>
            <a:off x="8145236" y="5240164"/>
            <a:ext cx="914400" cy="914400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5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Condensation Polymers / Ionic Polymerization -- </a:t>
            </a:r>
            <a:r>
              <a:rPr lang="en-US" dirty="0" smtClean="0"/>
              <a:t>300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321" y="2073009"/>
            <a:ext cx="4602879" cy="2261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4905" y="2405575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does the following represent?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603717" y="3203915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Formation of condensation polymers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143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Condensation Polymers / Ionic Polymerization -- 4</a:t>
            </a:r>
            <a:r>
              <a:rPr lang="en-US" dirty="0" smtClean="0"/>
              <a:t>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815926" y="2039815"/>
            <a:ext cx="31341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Such as Polyesters begin </a:t>
            </a:r>
            <a:endParaRPr lang="en-CA" dirty="0"/>
          </a:p>
          <a:p>
            <a:r>
              <a:rPr lang="en-CA" dirty="0"/>
              <a:t>formation just as a simple </a:t>
            </a:r>
            <a:endParaRPr lang="en-CA" dirty="0"/>
          </a:p>
          <a:p>
            <a:r>
              <a:rPr lang="en-CA" dirty="0"/>
              <a:t>Ester normally would, except</a:t>
            </a:r>
            <a:endParaRPr lang="en-CA" dirty="0"/>
          </a:p>
          <a:p>
            <a:r>
              <a:rPr lang="en-CA" dirty="0"/>
              <a:t>the </a:t>
            </a:r>
            <a:r>
              <a:rPr lang="en-CA" dirty="0" smtClean="0"/>
              <a:t>____and ____ </a:t>
            </a:r>
            <a:endParaRPr lang="en-CA" dirty="0"/>
          </a:p>
          <a:p>
            <a:r>
              <a:rPr lang="en-CA" dirty="0"/>
              <a:t>monomer units become </a:t>
            </a:r>
            <a:endParaRPr lang="en-CA" dirty="0"/>
          </a:p>
          <a:p>
            <a:r>
              <a:rPr lang="en-CA" dirty="0"/>
              <a:t>reactive. 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5275385" y="2405575"/>
            <a:ext cx="189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Alcohol and Acid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5607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Condensation Polymers / Ionic Polymerization -- </a:t>
            </a:r>
            <a:r>
              <a:rPr lang="en-US" dirty="0" smtClean="0"/>
              <a:t>500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872197" y="2110154"/>
            <a:ext cx="6058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It depends on the monomers </a:t>
            </a:r>
            <a:r>
              <a:rPr lang="en-CA" dirty="0" smtClean="0"/>
              <a:t>____ </a:t>
            </a:r>
            <a:r>
              <a:rPr lang="en-CA" dirty="0"/>
              <a:t>and </a:t>
            </a:r>
            <a:r>
              <a:rPr lang="en-CA" dirty="0" smtClean="0"/>
              <a:t>____, </a:t>
            </a:r>
          </a:p>
          <a:p>
            <a:r>
              <a:rPr lang="en-CA" dirty="0" smtClean="0"/>
              <a:t>whether </a:t>
            </a:r>
            <a:r>
              <a:rPr lang="en-CA" dirty="0"/>
              <a:t>or not it’ll take to any of them to fully polymerize. </a:t>
            </a:r>
            <a:endParaRPr lang="en-CA" dirty="0"/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305908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Polarity and Charge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86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General-- 100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1066800" y="1626495"/>
            <a:ext cx="5615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long can a polymer chain become?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796568" y="2318681"/>
            <a:ext cx="415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They can continue bonding indefinitely.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49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7000"/>
            <a:ext cx="10058400" cy="1097280"/>
          </a:xfrm>
        </p:spPr>
        <p:txBody>
          <a:bodyPr/>
          <a:lstStyle/>
          <a:p>
            <a:r>
              <a:rPr lang="en-US" dirty="0" smtClean="0"/>
              <a:t>General– 200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ectangle 2"/>
          <p:cNvSpPr/>
          <p:nvPr/>
        </p:nvSpPr>
        <p:spPr>
          <a:xfrm>
            <a:off x="649147" y="1907903"/>
            <a:ext cx="5660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What are the “building blocks” polymers are made of?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2809995" y="259152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Monomers!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170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General-- 300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914400" y="2039815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 both types of polymers taught in this presentation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729132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 and Condensation Polymers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611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General-- 400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066800" y="2110154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 the structural diagram of the following: polyethylene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525" y="2901316"/>
            <a:ext cx="19050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5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General-- 500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1066800" y="1871003"/>
            <a:ext cx="735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 one polymer that is used in day to day life and what it makes up.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651418"/>
            <a:ext cx="993515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Polyethylene (C2H4)n→ Plastic bags and bottles </a:t>
            </a:r>
          </a:p>
          <a:p>
            <a:r>
              <a:rPr lang="en-CA" dirty="0"/>
              <a:t/>
            </a:r>
            <a:br>
              <a:rPr lang="en-CA" dirty="0"/>
            </a:br>
            <a:r>
              <a:rPr lang="en-CA" dirty="0" err="1"/>
              <a:t>Polypropene</a:t>
            </a:r>
            <a:r>
              <a:rPr lang="en-CA" dirty="0"/>
              <a:t> (C3H6)n→ Crates and Ropes</a:t>
            </a:r>
          </a:p>
          <a:p>
            <a:r>
              <a:rPr lang="en-CA" dirty="0"/>
              <a:t/>
            </a:r>
            <a:br>
              <a:rPr lang="en-CA" dirty="0"/>
            </a:br>
            <a:r>
              <a:rPr lang="en-CA" dirty="0" err="1"/>
              <a:t>Polychloroethene</a:t>
            </a:r>
            <a:r>
              <a:rPr lang="en-CA" dirty="0"/>
              <a:t> (Polyvinyl chloride) (C2H3Cl)n→ Water pipes, Electrical wires and Insulation. </a:t>
            </a:r>
          </a:p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>Polyethylene Terephthalate (C10H8O4)n → Yarns and Fabrics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797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Naming-- 100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1350498" y="1885071"/>
            <a:ext cx="6506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prefix do you add </a:t>
            </a:r>
            <a:r>
              <a:rPr lang="en-US" dirty="0" smtClean="0"/>
              <a:t>to </a:t>
            </a:r>
            <a:r>
              <a:rPr lang="en-US" dirty="0" smtClean="0"/>
              <a:t>the alkene family </a:t>
            </a:r>
            <a:r>
              <a:rPr lang="en-US" dirty="0" smtClean="0"/>
              <a:t>chain for naming?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3348481" y="273052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Poly-!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239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Naming-- 200</a:t>
            </a:r>
            <a:endParaRPr lang="en-CA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0456" y="5975797"/>
            <a:ext cx="1725769" cy="2962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1996225" y="2152357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 the following: (C4H8)n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2166425" y="28979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Polybutene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511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Science Project 16x9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001060.potx" id="{B0D06C54-B873-49D2-AD73-EE9BB8599BFF}" vid="{334807F6-B3E0-4323-AC38-BDC7A606DAA1}"/>
    </a:ext>
  </a:extLst>
</a:theme>
</file>

<file path=ppt/theme/theme2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project presentation (widescreen)</Template>
  <TotalTime>150</TotalTime>
  <Words>436</Words>
  <Application>Microsoft Office PowerPoint</Application>
  <PresentationFormat>Widescreen</PresentationFormat>
  <Paragraphs>83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Arial</vt:lpstr>
      <vt:lpstr>Science Project 16x9</vt:lpstr>
      <vt:lpstr>Polymer Jeopardy </vt:lpstr>
      <vt:lpstr>PowerPoint Presentation</vt:lpstr>
      <vt:lpstr>General-- 100</vt:lpstr>
      <vt:lpstr>General– 200</vt:lpstr>
      <vt:lpstr>General-- 300</vt:lpstr>
      <vt:lpstr>General-- 400</vt:lpstr>
      <vt:lpstr>General-- 500</vt:lpstr>
      <vt:lpstr>Naming-- 100</vt:lpstr>
      <vt:lpstr>Naming-- 200</vt:lpstr>
      <vt:lpstr>Naming-- 300</vt:lpstr>
      <vt:lpstr>Naming-- 400</vt:lpstr>
      <vt:lpstr>Naming-- 500</vt:lpstr>
      <vt:lpstr>Addition Polymers -- 100</vt:lpstr>
      <vt:lpstr>Addition Polymers -- 200</vt:lpstr>
      <vt:lpstr>Addition Polymers -- 300</vt:lpstr>
      <vt:lpstr>Addition Polymers -- 400</vt:lpstr>
      <vt:lpstr>Addition Polymers -- 500</vt:lpstr>
      <vt:lpstr>Condensation Polymers / Ionic Polymerization -- 100</vt:lpstr>
      <vt:lpstr>Condensation Polymers / Ionic Polymerization -- 200</vt:lpstr>
      <vt:lpstr>Condensation Polymers / Ionic Polymerization -- 300</vt:lpstr>
      <vt:lpstr>Condensation Polymers / Ionic Polymerization -- 400</vt:lpstr>
      <vt:lpstr>Condensation Polymers / Ionic Polymerization -- 500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 Jeopardy</dc:title>
  <dc:creator>Chris Fougere</dc:creator>
  <cp:lastModifiedBy>Chris Fougere</cp:lastModifiedBy>
  <cp:revision>16</cp:revision>
  <dcterms:created xsi:type="dcterms:W3CDTF">2016-10-01T04:24:30Z</dcterms:created>
  <dcterms:modified xsi:type="dcterms:W3CDTF">2016-10-04T10:03:47Z</dcterms:modified>
</cp:coreProperties>
</file>